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4f65ca5d1ec99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4f65ca5d1ec99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65ca5d1ec99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4f65ca5d1ec99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8507e6a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8507e6a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4f65ca5d1ec99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4f65ca5d1ec99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8507e6a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8507e6a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97331850ee049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97331850ee049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8507e6a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8507e6a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38507e6a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38507e6a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38507e6ae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38507e6ae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7fa15e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7fa15e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8507e6a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8507e6a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38507e6ae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38507e6ae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38507e6a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38507e6a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f65ca5d1ec99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4f65ca5d1ec99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4f65ca5d1ec99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4f65ca5d1ec99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8507e6a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8507e6a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8507e6a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8507e6a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8507e6a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8507e6a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8507e6a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38507e6a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8507e6a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8507e6a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8507e6a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8507e6a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4294967295" type="ctrTitle"/>
          </p:nvPr>
        </p:nvSpPr>
        <p:spPr>
          <a:xfrm>
            <a:off x="280350" y="1476975"/>
            <a:ext cx="85833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Dimensionality Reduction</a:t>
            </a:r>
            <a:endParaRPr sz="3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Using </a:t>
            </a:r>
            <a:r>
              <a:rPr lang="en-GB" sz="3600">
                <a:latin typeface="Courier New"/>
                <a:ea typeface="Courier New"/>
                <a:cs typeface="Courier New"/>
                <a:sym typeface="Courier New"/>
              </a:rPr>
              <a:t>Feature Hashing</a:t>
            </a:r>
            <a:endParaRPr sz="3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5057600" y="3325325"/>
            <a:ext cx="37188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Suryakant Bhardwaj, B16117</a:t>
            </a:r>
            <a:endParaRPr b="1" sz="14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Hrushikesh Sudam Sarode, B16032</a:t>
            </a:r>
            <a:endParaRPr b="1" sz="14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Under the guidance of </a:t>
            </a:r>
            <a:endParaRPr b="1" sz="14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Dr. Rameshwar Pratap</a:t>
            </a:r>
            <a:endParaRPr b="1" sz="14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62475" y="-114525"/>
            <a:ext cx="7746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MTP </a:t>
            </a:r>
            <a:r>
              <a:rPr b="1" lang="en-GB" sz="3000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SCEE 2019-20</a:t>
            </a:r>
            <a:endParaRPr b="1" sz="3000">
              <a:solidFill>
                <a:srgbClr val="3C78D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102" y="0"/>
            <a:ext cx="1739899" cy="13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730725" y="1440925"/>
            <a:ext cx="500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Motive</a:t>
            </a:r>
            <a:endParaRPr b="0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730725" y="2475325"/>
            <a:ext cx="7918800" cy="2025300"/>
          </a:xfrm>
          <a:prstGeom prst="rect">
            <a:avLst/>
          </a:prstGeom>
          <a:noFill/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Reduce d dimensional Vector to N dimensions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Where N &lt;&lt; 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&lt;a, b&gt; ≅ &lt;a’, b’&gt;</a:t>
            </a:r>
            <a:endParaRPr b="1" i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b="1" i="1" lang="en-GB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- N dimensional vectors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Where , </a:t>
            </a:r>
            <a:r>
              <a:rPr b="1" i="1" lang="en-GB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a’, b’</a:t>
            </a:r>
            <a:r>
              <a:rPr b="1"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- N dimensional vectors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730725" y="1318650"/>
            <a:ext cx="76848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Compression scheme for Binary data</a:t>
            </a:r>
            <a:endParaRPr b="0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875" y="2188600"/>
            <a:ext cx="3607275" cy="2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416800" y="2188600"/>
            <a:ext cx="3893400" cy="1379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Sparse Data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- sparse data 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N =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O(s</a:t>
            </a:r>
            <a:r>
              <a:rPr b="1" baseline="30000" lang="en-GB" sz="1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0" name="Google Shape;250;p28"/>
          <p:cNvCxnSpPr/>
          <p:nvPr/>
        </p:nvCxnSpPr>
        <p:spPr>
          <a:xfrm rot="10800000">
            <a:off x="5411400" y="2571750"/>
            <a:ext cx="0" cy="8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8"/>
          <p:cNvSpPr txBox="1"/>
          <p:nvPr/>
        </p:nvSpPr>
        <p:spPr>
          <a:xfrm>
            <a:off x="5256000" y="3450450"/>
            <a:ext cx="310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2" name="Google Shape;252;p28"/>
          <p:cNvCxnSpPr>
            <a:stCxn id="251" idx="2"/>
          </p:cNvCxnSpPr>
          <p:nvPr/>
        </p:nvCxnSpPr>
        <p:spPr>
          <a:xfrm>
            <a:off x="5411400" y="3825450"/>
            <a:ext cx="10800" cy="5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8"/>
          <p:cNvCxnSpPr>
            <a:stCxn id="254" idx="0"/>
          </p:cNvCxnSpPr>
          <p:nvPr/>
        </p:nvCxnSpPr>
        <p:spPr>
          <a:xfrm rot="10800000">
            <a:off x="8488650" y="2818038"/>
            <a:ext cx="129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8"/>
          <p:cNvSpPr txBox="1"/>
          <p:nvPr/>
        </p:nvSpPr>
        <p:spPr>
          <a:xfrm>
            <a:off x="8346150" y="3096738"/>
            <a:ext cx="310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5" name="Google Shape;255;p28"/>
          <p:cNvCxnSpPr/>
          <p:nvPr/>
        </p:nvCxnSpPr>
        <p:spPr>
          <a:xfrm>
            <a:off x="8499300" y="3532788"/>
            <a:ext cx="4500" cy="2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8"/>
          <p:cNvSpPr txBox="1"/>
          <p:nvPr/>
        </p:nvSpPr>
        <p:spPr>
          <a:xfrm>
            <a:off x="5572125" y="4500575"/>
            <a:ext cx="578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 = 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7008025" y="3846900"/>
            <a:ext cx="632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 =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Theorem Used for Binary Data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81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535775" y="4290950"/>
            <a:ext cx="8229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Source - Efficient Dimensionality Reduction for Sparse Binary Data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Real Valued Data</a:t>
            </a:r>
            <a:endParaRPr b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453350" y="235305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Random Mapping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Random Bits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493" y="2149450"/>
            <a:ext cx="4841107" cy="23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0"/>
          <p:cNvCxnSpPr/>
          <p:nvPr/>
        </p:nvCxnSpPr>
        <p:spPr>
          <a:xfrm flipH="1" rot="10800000">
            <a:off x="4382700" y="2550325"/>
            <a:ext cx="108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30"/>
          <p:cNvSpPr txBox="1"/>
          <p:nvPr/>
        </p:nvSpPr>
        <p:spPr>
          <a:xfrm>
            <a:off x="4223850" y="3311125"/>
            <a:ext cx="328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4" name="Google Shape;274;p30"/>
          <p:cNvCxnSpPr>
            <a:stCxn id="273" idx="2"/>
          </p:cNvCxnSpPr>
          <p:nvPr/>
        </p:nvCxnSpPr>
        <p:spPr>
          <a:xfrm>
            <a:off x="4388100" y="3739825"/>
            <a:ext cx="5400" cy="5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0"/>
          <p:cNvCxnSpPr>
            <a:stCxn id="271" idx="3"/>
          </p:cNvCxnSpPr>
          <p:nvPr/>
        </p:nvCxnSpPr>
        <p:spPr>
          <a:xfrm rot="10800000">
            <a:off x="8990399" y="2839800"/>
            <a:ext cx="12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0"/>
          <p:cNvSpPr txBox="1"/>
          <p:nvPr/>
        </p:nvSpPr>
        <p:spPr>
          <a:xfrm>
            <a:off x="8820100" y="3311125"/>
            <a:ext cx="235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p30"/>
          <p:cNvCxnSpPr/>
          <p:nvPr/>
        </p:nvCxnSpPr>
        <p:spPr>
          <a:xfrm>
            <a:off x="8986200" y="3632725"/>
            <a:ext cx="96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0"/>
          <p:cNvSpPr txBox="1"/>
          <p:nvPr/>
        </p:nvSpPr>
        <p:spPr>
          <a:xfrm>
            <a:off x="4522000" y="4479125"/>
            <a:ext cx="6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 = 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7361625" y="3879050"/>
            <a:ext cx="76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 =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Theorem Used for Real valued data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729450" y="3497975"/>
            <a:ext cx="76887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E4E8E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E4E8E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E4E8E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535775" y="4290950"/>
            <a:ext cx="8229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Source - feature hashing for large scale multitask learning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2166900"/>
            <a:ext cx="8713898" cy="16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730725" y="1318650"/>
            <a:ext cx="7831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Defining N for Real Valued Data</a:t>
            </a:r>
            <a:endParaRPr b="0"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684675" y="2390225"/>
            <a:ext cx="36747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Trade off between Error and Storage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650" y="2036300"/>
            <a:ext cx="4059427" cy="26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/>
        </p:nvSpPr>
        <p:spPr>
          <a:xfrm>
            <a:off x="5754300" y="4435350"/>
            <a:ext cx="2914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Size of 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7008150" y="4653600"/>
            <a:ext cx="10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2"/>
          <p:cNvSpPr txBox="1"/>
          <p:nvPr/>
        </p:nvSpPr>
        <p:spPr>
          <a:xfrm rot="-5400000">
            <a:off x="4793775" y="3537813"/>
            <a:ext cx="57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8" name="Google Shape;298;p32"/>
          <p:cNvCxnSpPr/>
          <p:nvPr/>
        </p:nvCxnSpPr>
        <p:spPr>
          <a:xfrm rot="10800000">
            <a:off x="5083125" y="2653788"/>
            <a:ext cx="0" cy="7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727650" y="129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Why these compression scheme ?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805475" y="2288550"/>
            <a:ext cx="36543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ourier New"/>
              <a:buChar char="❏"/>
            </a:pPr>
            <a:r>
              <a:rPr b="1" lang="en-GB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Solves for high dimensional sparse data which is most common form of data now days.</a:t>
            </a:r>
            <a:endParaRPr b="1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4651700" y="2288550"/>
            <a:ext cx="3699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ourier New"/>
              <a:buChar char="❏"/>
            </a:pPr>
            <a:r>
              <a:rPr b="1" lang="en-GB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Independent of dimension and depends only on sparsity of data.</a:t>
            </a:r>
            <a:endParaRPr b="1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2442150" y="3809100"/>
            <a:ext cx="4571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ourier New"/>
              <a:buChar char="❏"/>
            </a:pPr>
            <a:r>
              <a:rPr b="1" lang="en-GB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Retain similarity between any 2 data points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1157050" y="1710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Our Challenges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1085725" y="1660950"/>
            <a:ext cx="3771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1761800" y="2627025"/>
            <a:ext cx="6562500" cy="1178100"/>
          </a:xfrm>
          <a:prstGeom prst="rect">
            <a:avLst/>
          </a:prstGeom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1" lang="en-GB" sz="1600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To come up with a data structure(code) which can maintain a random mapping while handling </a:t>
            </a:r>
            <a:r>
              <a:rPr b="1" i="1" lang="en-GB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insertions </a:t>
            </a:r>
            <a:r>
              <a:rPr b="1" i="1" lang="en-GB" sz="1600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1" i="1" lang="en-GB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deletions </a:t>
            </a:r>
            <a:r>
              <a:rPr b="1" i="1" lang="en-GB" sz="1600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for features in a growing dataset.</a:t>
            </a:r>
            <a:endParaRPr b="1" i="1" sz="1600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Random Mapping 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Courier New"/>
              <a:buChar char="-"/>
            </a:pPr>
            <a:r>
              <a:rPr b="1" lang="en-GB" sz="18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Used </a:t>
            </a:r>
            <a:r>
              <a:rPr b="1" lang="en-GB" sz="18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compression scheme demands highly random mapping .</a:t>
            </a:r>
            <a:endParaRPr b="1" sz="18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Courier New"/>
              <a:buChar char="-"/>
            </a:pPr>
            <a:r>
              <a:rPr b="1" lang="en-GB" sz="18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Highly random mapping is must for Uniform mapping of features from high dimension to lower dimension.</a:t>
            </a:r>
            <a:endParaRPr b="1" sz="18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Insertion and Deletion Handling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ourier New"/>
              <a:buChar char="-"/>
            </a:pP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Since dataset can be growing.</a:t>
            </a:r>
            <a:endParaRPr b="1" sz="16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ourier New"/>
              <a:buChar char="-"/>
            </a:pP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New features can be added and deleted. </a:t>
            </a:r>
            <a:endParaRPr b="1" sz="16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ourier New"/>
              <a:buChar char="-"/>
            </a:pP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Our code should be compatible with the proper feature insertion and </a:t>
            </a: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sz="16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Courier New"/>
              <a:buChar char="-"/>
            </a:pPr>
            <a:r>
              <a:rPr b="1" lang="en-GB" sz="16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Improper handling of mapping may result in risks of non uniform mapping. </a:t>
            </a:r>
            <a:endParaRPr b="1" sz="16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02725" y="240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Why Dimensionality Reduction?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140550" y="2216850"/>
            <a:ext cx="3771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1202725" y="240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Future Application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1140550" y="2216850"/>
            <a:ext cx="3771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In classifier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729450" y="2078875"/>
            <a:ext cx="436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Consider a d dimensional dataset for a Binary classification problem.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Let any data point be represented as X.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Let curve learned as a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classifier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be A as a d dimensional vector.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For classification Inner product of A and X will be involved.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50" y="2006250"/>
            <a:ext cx="28575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-"/>
            </a:pPr>
            <a:r>
              <a:rPr i="1" lang="en-GB">
                <a:latin typeface="Courier New"/>
                <a:ea typeface="Courier New"/>
                <a:cs typeface="Courier New"/>
                <a:sym typeface="Courier New"/>
              </a:rPr>
              <a:t>In clustering</a:t>
            </a:r>
            <a:endParaRPr i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783325" y="2294300"/>
            <a:ext cx="433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❏"/>
            </a:pP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Our compression scheme 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guarantee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 to maintain similarity between data points.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❏"/>
            </a:pP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Clustering Algorithms involves clustering of similar data objects.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850" y="2193018"/>
            <a:ext cx="3707001" cy="1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723875" y="12778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Courier New"/>
              <a:buChar char="-"/>
            </a:pPr>
            <a:r>
              <a:rPr lang="en-GB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Thank You</a:t>
            </a:r>
            <a:endParaRPr b="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74" y="2192300"/>
            <a:ext cx="3582919" cy="2325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0"/>
          <p:cNvCxnSpPr/>
          <p:nvPr/>
        </p:nvCxnSpPr>
        <p:spPr>
          <a:xfrm rot="10800000">
            <a:off x="5052838" y="2553250"/>
            <a:ext cx="0" cy="8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0"/>
          <p:cNvSpPr txBox="1"/>
          <p:nvPr/>
        </p:nvSpPr>
        <p:spPr>
          <a:xfrm>
            <a:off x="4898487" y="3381850"/>
            <a:ext cx="308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40"/>
          <p:cNvCxnSpPr>
            <a:stCxn id="353" idx="2"/>
          </p:cNvCxnSpPr>
          <p:nvPr/>
        </p:nvCxnSpPr>
        <p:spPr>
          <a:xfrm>
            <a:off x="5052837" y="3735550"/>
            <a:ext cx="10800" cy="5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0"/>
          <p:cNvCxnSpPr>
            <a:stCxn id="356" idx="0"/>
          </p:cNvCxnSpPr>
          <p:nvPr/>
        </p:nvCxnSpPr>
        <p:spPr>
          <a:xfrm rot="10800000">
            <a:off x="8109222" y="2785604"/>
            <a:ext cx="129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0"/>
          <p:cNvSpPr txBox="1"/>
          <p:nvPr/>
        </p:nvSpPr>
        <p:spPr>
          <a:xfrm>
            <a:off x="7967772" y="3048404"/>
            <a:ext cx="308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40"/>
          <p:cNvCxnSpPr/>
          <p:nvPr/>
        </p:nvCxnSpPr>
        <p:spPr>
          <a:xfrm>
            <a:off x="8119888" y="3459470"/>
            <a:ext cx="450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0"/>
          <p:cNvSpPr txBox="1"/>
          <p:nvPr/>
        </p:nvSpPr>
        <p:spPr>
          <a:xfrm>
            <a:off x="5212495" y="4371806"/>
            <a:ext cx="710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 = 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6638666" y="3755579"/>
            <a:ext cx="773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 =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1451278" y="2442175"/>
            <a:ext cx="367200" cy="182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2791450" y="2875815"/>
            <a:ext cx="3672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40"/>
          <p:cNvCxnSpPr>
            <a:stCxn id="360" idx="3"/>
            <a:endCxn id="361" idx="1"/>
          </p:cNvCxnSpPr>
          <p:nvPr/>
        </p:nvCxnSpPr>
        <p:spPr>
          <a:xfrm>
            <a:off x="1818478" y="3355225"/>
            <a:ext cx="9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Collection of Large Data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509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Vector Representation of Data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40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Data size beats Computing Power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536100" y="3359500"/>
            <a:ext cx="30009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High Dimensionality of Vectors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613200" y="1251400"/>
            <a:ext cx="4152300" cy="27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Size of dataset depend on number of data points as well as on dimension of each data point.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e can’t control the number of data points involved for representing a real world entity  model.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But size of dataset can be reduced by reducing the dimension under which each data point is represented.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067725" y="2571750"/>
            <a:ext cx="2274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Insert growing data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325" y="1826625"/>
            <a:ext cx="334431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749050" y="1644450"/>
            <a:ext cx="49758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Consider machine learning model which will check the similarity between two given documents.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Requires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large dataset for training that model and a dictionary containing list of attributes for which each data point is represented in vector form.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Since dictionary can be too large may be of size 10000 to 100000.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570225" y="2252000"/>
            <a:ext cx="1818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 bag of word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88" y="1892325"/>
            <a:ext cx="2793073" cy="18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901225" y="2142850"/>
            <a:ext cx="42804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Dimension involved with each data point may become very high.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❏"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This can be solved if somehow these data points (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documents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 ) can be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represented in vector of much lower dimension.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5977575" y="1550525"/>
            <a:ext cx="459900" cy="299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7656425" y="2261525"/>
            <a:ext cx="459900" cy="157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3"/>
          <p:cNvCxnSpPr>
            <a:stCxn id="217" idx="3"/>
            <a:endCxn id="218" idx="1"/>
          </p:cNvCxnSpPr>
          <p:nvPr/>
        </p:nvCxnSpPr>
        <p:spPr>
          <a:xfrm>
            <a:off x="6437475" y="3047525"/>
            <a:ext cx="12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202725" y="240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Our </a:t>
            </a: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Problem Statement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140550" y="2216850"/>
            <a:ext cx="3771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729450" y="1639900"/>
            <a:ext cx="7688700" cy="187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b="1" i="1" lang="en-GB" sz="1800">
                <a:latin typeface="Courier New"/>
                <a:ea typeface="Courier New"/>
                <a:cs typeface="Courier New"/>
                <a:sym typeface="Courier New"/>
              </a:rPr>
              <a:t>To </a:t>
            </a:r>
            <a:r>
              <a:rPr b="1" i="1" lang="en-GB" sz="1800">
                <a:latin typeface="Courier New"/>
                <a:ea typeface="Courier New"/>
                <a:cs typeface="Courier New"/>
                <a:sym typeface="Courier New"/>
              </a:rPr>
              <a:t>achieve</a:t>
            </a:r>
            <a:r>
              <a:rPr b="1" i="1"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-GB" sz="1800">
                <a:latin typeface="Courier New"/>
                <a:ea typeface="Courier New"/>
                <a:cs typeface="Courier New"/>
                <a:sym typeface="Courier New"/>
              </a:rPr>
              <a:t>dimensionality reduction using feature hashing while preserving the similarity between the data objects.</a:t>
            </a:r>
            <a:r>
              <a:rPr b="1" i="1"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02725" y="240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urier New"/>
                <a:ea typeface="Courier New"/>
                <a:cs typeface="Courier New"/>
                <a:sym typeface="Courier New"/>
              </a:rPr>
              <a:t>Our Methodology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140550" y="2216850"/>
            <a:ext cx="37719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